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Droid Serif"/>
      <p:regular r:id="rId23"/>
      <p:bold r:id="rId24"/>
      <p:italic r:id="rId25"/>
      <p:boldItalic r:id="rId2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DroidSerif-bold.fntdata"/><Relationship Id="rId23" Type="http://schemas.openxmlformats.org/officeDocument/2006/relationships/font" Target="fonts/DroidSerif-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roidSerif-boldItalic.fntdata"/><Relationship Id="rId25" Type="http://schemas.openxmlformats.org/officeDocument/2006/relationships/font" Target="fonts/DroidSerif-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marL="0" marR="0" rtl="0" algn="l">
              <a:spcBef>
                <a:spcPts val="0"/>
              </a:spcBef>
              <a:defRPr b="0" baseline="0" i="0" sz="1100" u="none" cap="none" strike="noStrike"/>
            </a:lvl1pPr>
            <a:lvl2pPr indent="0" marL="0" marR="0" rtl="0" algn="l">
              <a:spcBef>
                <a:spcPts val="0"/>
              </a:spcBef>
              <a:defRPr b="0" baseline="0" i="0" sz="1100" u="none" cap="none" strike="noStrike"/>
            </a:lvl2pPr>
            <a:lvl3pPr indent="0" marL="0" marR="0" rtl="0" algn="l">
              <a:spcBef>
                <a:spcPts val="0"/>
              </a:spcBef>
              <a:defRPr b="0" baseline="0" i="0" sz="1100" u="none" cap="none" strike="noStrike"/>
            </a:lvl3pPr>
            <a:lvl4pPr indent="0" marL="0" marR="0" rtl="0" algn="l">
              <a:spcBef>
                <a:spcPts val="0"/>
              </a:spcBef>
              <a:defRPr b="0" baseline="0" i="0" sz="1100" u="none" cap="none" strike="noStrike"/>
            </a:lvl4pPr>
            <a:lvl5pPr indent="0" marL="0" marR="0" rtl="0" algn="l">
              <a:spcBef>
                <a:spcPts val="0"/>
              </a:spcBef>
              <a:defRPr b="0" baseline="0" i="0" sz="1100" u="none" cap="none" strike="noStrike"/>
            </a:lvl5pPr>
            <a:lvl6pPr indent="0" marL="0" marR="0" rtl="0" algn="l">
              <a:spcBef>
                <a:spcPts val="0"/>
              </a:spcBef>
              <a:defRPr b="0" baseline="0" i="0" sz="1100" u="none" cap="none" strike="noStrike"/>
            </a:lvl6pPr>
            <a:lvl7pPr indent="0" marL="0" marR="0" rtl="0" algn="l">
              <a:spcBef>
                <a:spcPts val="0"/>
              </a:spcBef>
              <a:defRPr b="0" baseline="0" i="0" sz="1100" u="none" cap="none" strike="noStrike"/>
            </a:lvl7pPr>
            <a:lvl8pPr indent="0" marL="0" marR="0" rtl="0" algn="l">
              <a:spcBef>
                <a:spcPts val="0"/>
              </a:spcBef>
              <a:defRPr b="0" baseline="0" i="0" sz="1100" u="none" cap="none" strike="noStrike"/>
            </a:lvl8pPr>
            <a:lvl9pPr indent="0" marL="0" marR="0" rtl="0" algn="l">
              <a:spcBef>
                <a:spcPts val="0"/>
              </a:spcBef>
              <a:defRPr b="0" baseline="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 name="Shape 14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 name="Shape 15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311708" y="744575"/>
            <a:ext cx="8520599" cy="2052599"/>
          </a:xfrm>
          <a:prstGeom prst="rect">
            <a:avLst/>
          </a:prstGeom>
        </p:spPr>
        <p:txBody>
          <a:bodyPr anchorCtr="0" anchor="b" bIns="91425" lIns="91425" rIns="91425" tIns="91425"/>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p:txBody>
      </p:sp>
      <p:sp>
        <p:nvSpPr>
          <p:cNvPr id="10" name="Shape 10"/>
          <p:cNvSpPr txBox="1"/>
          <p:nvPr>
            <p:ph idx="1" type="subTitle"/>
          </p:nvPr>
        </p:nvSpPr>
        <p:spPr>
          <a:xfrm>
            <a:off x="311700" y="2834125"/>
            <a:ext cx="8520599"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p:txBody>
      </p:sp>
      <p:sp>
        <p:nvSpPr>
          <p:cNvPr id="11" name="Shape 11"/>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0" y="1106125"/>
            <a:ext cx="8520599" cy="19635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45" name="Shape 45"/>
          <p:cNvSpPr txBox="1"/>
          <p:nvPr>
            <p:ph idx="1" type="body"/>
          </p:nvPr>
        </p:nvSpPr>
        <p:spPr>
          <a:xfrm>
            <a:off x="311700" y="31522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46" name="Shape 4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1">
    <p:spTree>
      <p:nvGrpSpPr>
        <p:cNvPr id="49" name="Shape 49"/>
        <p:cNvGrpSpPr/>
        <p:nvPr/>
      </p:nvGrpSpPr>
      <p:grpSpPr>
        <a:xfrm>
          <a:off x="0" y="0"/>
          <a:ext cx="0" cy="0"/>
          <a:chOff x="0" y="0"/>
          <a:chExt cx="0" cy="0"/>
        </a:xfrm>
      </p:grpSpPr>
      <p:sp>
        <p:nvSpPr>
          <p:cNvPr id="50" name="Shape 50"/>
          <p:cNvSpPr txBox="1"/>
          <p:nvPr>
            <p:ph type="title"/>
          </p:nvPr>
        </p:nvSpPr>
        <p:spPr>
          <a:xfrm>
            <a:off x="311700" y="555600"/>
            <a:ext cx="2807999" cy="755699"/>
          </a:xfrm>
          <a:prstGeom prst="rect">
            <a:avLst/>
          </a:prstGeom>
          <a:noFill/>
          <a:ln>
            <a:noFill/>
          </a:ln>
        </p:spPr>
        <p:txBody>
          <a:bodyPr anchorCtr="0" anchor="b" bIns="91425" lIns="91425" rIns="91425" tIns="91425"/>
          <a:lstStyle>
            <a:lvl1pPr rtl="0">
              <a:spcBef>
                <a:spcPts val="0"/>
              </a:spcBef>
              <a:defRPr sz="2400"/>
            </a:lvl1pPr>
            <a:lvl2pPr rtl="0">
              <a:spcBef>
                <a:spcPts val="0"/>
              </a:spcBef>
              <a:defRPr sz="2400"/>
            </a:lvl2pPr>
            <a:lvl3pPr rtl="0">
              <a:spcBef>
                <a:spcPts val="0"/>
              </a:spcBef>
              <a:defRPr sz="2400"/>
            </a:lvl3pPr>
            <a:lvl4pPr rtl="0">
              <a:spcBef>
                <a:spcPts val="0"/>
              </a:spcBef>
              <a:defRPr sz="2400"/>
            </a:lvl4pPr>
            <a:lvl5pPr rtl="0">
              <a:spcBef>
                <a:spcPts val="0"/>
              </a:spcBef>
              <a:defRPr sz="2400"/>
            </a:lvl5pPr>
            <a:lvl6pPr rtl="0">
              <a:spcBef>
                <a:spcPts val="0"/>
              </a:spcBef>
              <a:defRPr sz="2400"/>
            </a:lvl6pPr>
            <a:lvl7pPr rtl="0">
              <a:spcBef>
                <a:spcPts val="0"/>
              </a:spcBef>
              <a:defRPr sz="2400"/>
            </a:lvl7pPr>
            <a:lvl8pPr rtl="0">
              <a:spcBef>
                <a:spcPts val="0"/>
              </a:spcBef>
              <a:defRPr sz="2400"/>
            </a:lvl8pPr>
            <a:lvl9pPr rtl="0">
              <a:spcBef>
                <a:spcPts val="0"/>
              </a:spcBef>
              <a:defRPr sz="2400"/>
            </a:lvl9pPr>
          </a:lstStyle>
          <a:p/>
        </p:txBody>
      </p:sp>
      <p:sp>
        <p:nvSpPr>
          <p:cNvPr id="51" name="Shape 51"/>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rtl="0">
              <a:spcBef>
                <a:spcPts val="0"/>
              </a:spcBef>
              <a:defRPr sz="12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52" name="Shape 5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2" name="Shape 12"/>
        <p:cNvGrpSpPr/>
        <p:nvPr/>
      </p:nvGrpSpPr>
      <p:grpSpPr>
        <a:xfrm>
          <a:off x="0" y="0"/>
          <a:ext cx="0" cy="0"/>
          <a:chOff x="0" y="0"/>
          <a:chExt cx="0" cy="0"/>
        </a:xfrm>
      </p:grpSpPr>
      <p:sp>
        <p:nvSpPr>
          <p:cNvPr id="13" name="Shape 13"/>
          <p:cNvSpPr txBox="1"/>
          <p:nvPr>
            <p:ph type="title"/>
          </p:nvPr>
        </p:nvSpPr>
        <p:spPr>
          <a:xfrm>
            <a:off x="311700" y="2150850"/>
            <a:ext cx="8520599" cy="8418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7" name="Shape 17"/>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2" name="Shape 22"/>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9" name="Shape 29"/>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33" name="Shape 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36" name="Shape 36"/>
          <p:cNvSpPr txBox="1"/>
          <p:nvPr>
            <p:ph type="title"/>
          </p:nvPr>
        </p:nvSpPr>
        <p:spPr>
          <a:xfrm>
            <a:off x="265500" y="1233175"/>
            <a:ext cx="4045199" cy="1482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37" name="Shape 37"/>
          <p:cNvSpPr txBox="1"/>
          <p:nvPr>
            <p:ph idx="1" type="subTitle"/>
          </p:nvPr>
        </p:nvSpPr>
        <p:spPr>
          <a:xfrm>
            <a:off x="265500" y="2803075"/>
            <a:ext cx="4045199" cy="12351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38" name="Shape 38"/>
          <p:cNvSpPr txBox="1"/>
          <p:nvPr>
            <p:ph idx="2" type="body"/>
          </p:nvPr>
        </p:nvSpPr>
        <p:spPr>
          <a:xfrm>
            <a:off x="4939500" y="724075"/>
            <a:ext cx="3837000" cy="3695099"/>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9" name="Shape 3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None/>
              <a:defRPr/>
            </a:lvl1pPr>
          </a:lstStyle>
          <a:p/>
        </p:txBody>
      </p:sp>
      <p:sp>
        <p:nvSpPr>
          <p:cNvPr id="42" name="Shape 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jp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04.png"/><Relationship Id="rId5" Type="http://schemas.openxmlformats.org/officeDocument/2006/relationships/image" Target="../media/image01.png"/><Relationship Id="rId6" Type="http://schemas.openxmlformats.org/officeDocument/2006/relationships/image" Target="../media/image0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238983" y="-31532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1000"/>
              </a:spcAft>
              <a:buClr>
                <a:schemeClr val="dk1"/>
              </a:buClr>
              <a:buSzPct val="25000"/>
              <a:buFont typeface="Arial"/>
              <a:buNone/>
            </a:pPr>
            <a:r>
              <a:rPr lang="en" sz="6000">
                <a:latin typeface="Impact"/>
                <a:ea typeface="Impact"/>
                <a:cs typeface="Impact"/>
                <a:sym typeface="Impact"/>
              </a:rPr>
              <a:t>Movieo</a:t>
            </a:r>
            <a:br>
              <a:rPr lang="en" sz="6000">
                <a:latin typeface="Impact"/>
                <a:ea typeface="Impact"/>
                <a:cs typeface="Impact"/>
                <a:sym typeface="Impact"/>
              </a:rPr>
            </a:br>
            <a:r>
              <a:rPr lang="en" sz="1200">
                <a:latin typeface="Impact"/>
                <a:ea typeface="Impact"/>
                <a:cs typeface="Impact"/>
                <a:sym typeface="Impact"/>
              </a:rPr>
              <a:t>A Social Community for Movie Lovers</a:t>
            </a:r>
          </a:p>
        </p:txBody>
      </p:sp>
      <p:sp>
        <p:nvSpPr>
          <p:cNvPr id="55" name="Shape 55"/>
          <p:cNvSpPr txBox="1"/>
          <p:nvPr>
            <p:ph idx="1" type="subTitle"/>
          </p:nvPr>
        </p:nvSpPr>
        <p:spPr>
          <a:xfrm>
            <a:off x="166250" y="1737275"/>
            <a:ext cx="8520599" cy="792600"/>
          </a:xfrm>
          <a:prstGeom prst="rect">
            <a:avLst/>
          </a:prstGeom>
          <a:noFill/>
          <a:ln>
            <a:noFill/>
          </a:ln>
        </p:spPr>
        <p:txBody>
          <a:bodyPr anchorCtr="0" anchor="t" bIns="91425" lIns="91425" rIns="91425" tIns="91425">
            <a:noAutofit/>
          </a:bodyPr>
          <a:lstStyle/>
          <a:p>
            <a:pPr indent="457200" lvl="0" marL="2743200" marR="0" rtl="0" algn="l">
              <a:lnSpc>
                <a:spcPct val="100000"/>
              </a:lnSpc>
              <a:spcBef>
                <a:spcPts val="1000"/>
              </a:spcBef>
              <a:spcAft>
                <a:spcPts val="1000"/>
              </a:spcAft>
              <a:buClr>
                <a:schemeClr val="dk2"/>
              </a:buClr>
              <a:buSzPct val="25000"/>
              <a:buFont typeface="Arial"/>
              <a:buNone/>
            </a:pPr>
            <a:r>
              <a:rPr lang="en" sz="2400">
                <a:solidFill>
                  <a:srgbClr val="980000"/>
                </a:solidFill>
              </a:rPr>
              <a:t>SSAD Team 10</a:t>
            </a:r>
          </a:p>
          <a:p>
            <a:pPr indent="0" lvl="0" marL="0" marR="0" rtl="0" algn="l">
              <a:lnSpc>
                <a:spcPct val="100000"/>
              </a:lnSpc>
              <a:spcBef>
                <a:spcPts val="1000"/>
              </a:spcBef>
              <a:spcAft>
                <a:spcPts val="1000"/>
              </a:spcAft>
              <a:buClr>
                <a:schemeClr val="dk2"/>
              </a:buClr>
              <a:buFont typeface="Arial"/>
              <a:buNone/>
            </a:pPr>
            <a:r>
              <a:t/>
            </a:r>
            <a:endParaRPr sz="2400">
              <a:rtl val="0"/>
            </a:endParaRPr>
          </a:p>
        </p:txBody>
      </p:sp>
      <p:sp>
        <p:nvSpPr>
          <p:cNvPr id="56" name="Shape 56"/>
          <p:cNvSpPr txBox="1"/>
          <p:nvPr/>
        </p:nvSpPr>
        <p:spPr>
          <a:xfrm>
            <a:off x="623425" y="2628875"/>
            <a:ext cx="7751699" cy="1724999"/>
          </a:xfrm>
          <a:prstGeom prst="rect">
            <a:avLst/>
          </a:prstGeom>
          <a:noFill/>
          <a:ln>
            <a:noFill/>
          </a:ln>
        </p:spPr>
        <p:txBody>
          <a:bodyPr anchorCtr="0" anchor="t" bIns="91425" lIns="91425" rIns="91425" tIns="91425">
            <a:noAutofit/>
          </a:bodyPr>
          <a:lstStyle/>
          <a:p>
            <a:pPr rtl="0" algn="ctr">
              <a:lnSpc>
                <a:spcPct val="115000"/>
              </a:lnSpc>
              <a:spcBef>
                <a:spcPts val="0"/>
              </a:spcBef>
              <a:buNone/>
            </a:pPr>
            <a:r>
              <a:rPr lang="en">
                <a:solidFill>
                  <a:srgbClr val="434343"/>
                </a:solidFill>
              </a:rPr>
              <a:t>Client : Srinivas Reddy ( ANIPR Tech. )</a:t>
            </a:r>
          </a:p>
          <a:p>
            <a:pPr rtl="0" algn="ctr">
              <a:lnSpc>
                <a:spcPct val="115000"/>
              </a:lnSpc>
              <a:spcBef>
                <a:spcPts val="0"/>
              </a:spcBef>
              <a:buNone/>
            </a:pPr>
            <a:r>
              <a:rPr lang="en">
                <a:solidFill>
                  <a:srgbClr val="434343"/>
                </a:solidFill>
              </a:rPr>
              <a:t>Student Mentor : Vishal Gupta</a:t>
            </a:r>
          </a:p>
          <a:p>
            <a:pPr rtl="0" algn="ctr">
              <a:lnSpc>
                <a:spcPct val="115000"/>
              </a:lnSpc>
              <a:spcBef>
                <a:spcPts val="0"/>
              </a:spcBef>
              <a:buNone/>
            </a:pPr>
            <a:r>
              <a:t/>
            </a:r>
            <a:endParaRPr/>
          </a:p>
          <a:p>
            <a:pPr rtl="0" algn="ctr">
              <a:lnSpc>
                <a:spcPct val="115000"/>
              </a:lnSpc>
              <a:spcBef>
                <a:spcPts val="0"/>
              </a:spcBef>
              <a:buNone/>
            </a:pPr>
            <a:r>
              <a:t/>
            </a:r>
            <a:endParaRPr/>
          </a:p>
          <a:p>
            <a:pPr rtl="0" algn="r">
              <a:lnSpc>
                <a:spcPct val="115000"/>
              </a:lnSpc>
              <a:spcBef>
                <a:spcPts val="0"/>
              </a:spcBef>
              <a:buNone/>
            </a:pPr>
            <a:r>
              <a:rPr b="1" lang="en"/>
              <a:t>The Team</a:t>
            </a:r>
            <a:r>
              <a:rPr lang="en"/>
              <a:t> : Jaipal Singh Goud</a:t>
            </a:r>
          </a:p>
          <a:p>
            <a:pPr indent="0" marL="3200400" rtl="0" algn="r">
              <a:lnSpc>
                <a:spcPct val="115000"/>
              </a:lnSpc>
              <a:spcBef>
                <a:spcPts val="0"/>
              </a:spcBef>
              <a:buNone/>
            </a:pPr>
            <a:r>
              <a:rPr lang="en"/>
              <a:t>      Umesh Singla</a:t>
            </a:r>
          </a:p>
          <a:p>
            <a:pPr indent="0" marL="3200400" rtl="0" algn="r">
              <a:lnSpc>
                <a:spcPct val="115000"/>
              </a:lnSpc>
              <a:spcBef>
                <a:spcPts val="0"/>
              </a:spcBef>
              <a:buNone/>
            </a:pPr>
            <a:r>
              <a:rPr lang="en"/>
              <a:t>      Punyaslok Pattnaik</a:t>
            </a:r>
          </a:p>
          <a:p>
            <a:pPr indent="0" marL="3200400" rtl="0" algn="r">
              <a:lnSpc>
                <a:spcPct val="115000"/>
              </a:lnSpc>
              <a:spcBef>
                <a:spcPts val="0"/>
              </a:spcBef>
              <a:buNone/>
            </a:pPr>
            <a:r>
              <a:rPr lang="en"/>
              <a:t>      Varshit Battu</a:t>
            </a:r>
          </a:p>
          <a:p>
            <a:pPr indent="0" marL="3200400" rtl="0" algn="r">
              <a:lnSpc>
                <a:spcPct val="115000"/>
              </a:lnSpc>
              <a:spcBef>
                <a:spcPts val="0"/>
              </a:spcBef>
              <a:buNone/>
            </a:pPr>
            <a:r>
              <a:rPr lang="en"/>
              <a:t>      Ram Kumar Reddy</a:t>
            </a:r>
          </a:p>
          <a:p>
            <a:pPr rtl="0" algn="r">
              <a:spcBef>
                <a:spcPts val="0"/>
              </a:spcBef>
              <a:buNone/>
            </a:pPr>
            <a:r>
              <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What can a User do ?</a:t>
            </a:r>
          </a:p>
        </p:txBody>
      </p:sp>
      <p:sp>
        <p:nvSpPr>
          <p:cNvPr id="120" name="Shape 12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42900" lvl="0" marL="457200" rtl="0">
              <a:lnSpc>
                <a:spcPct val="150000"/>
              </a:lnSpc>
              <a:spcBef>
                <a:spcPts val="0"/>
              </a:spcBef>
              <a:buSzPct val="100000"/>
              <a:buChar char="●"/>
            </a:pPr>
            <a:r>
              <a:rPr lang="en"/>
              <a:t>Review, rate and share any movie</a:t>
            </a:r>
          </a:p>
          <a:p>
            <a:pPr indent="-342900" lvl="0" marL="457200" rtl="0">
              <a:lnSpc>
                <a:spcPct val="150000"/>
              </a:lnSpc>
              <a:spcBef>
                <a:spcPts val="0"/>
              </a:spcBef>
              <a:buSzPct val="100000"/>
              <a:buChar char="●"/>
            </a:pPr>
            <a:r>
              <a:rPr lang="en"/>
              <a:t>Comment, share, upvote and downvote others review</a:t>
            </a:r>
          </a:p>
          <a:p>
            <a:pPr indent="-342900" lvl="0" marL="457200" rtl="0">
              <a:lnSpc>
                <a:spcPct val="150000"/>
              </a:lnSpc>
              <a:spcBef>
                <a:spcPts val="0"/>
              </a:spcBef>
              <a:buSzPct val="100000"/>
              <a:buChar char="●"/>
            </a:pPr>
            <a:r>
              <a:rPr lang="en"/>
              <a:t>Publish review on  Facebook timeline</a:t>
            </a:r>
          </a:p>
          <a:p>
            <a:pPr indent="-342900" lvl="0" marL="457200" rtl="0">
              <a:lnSpc>
                <a:spcPct val="150000"/>
              </a:lnSpc>
              <a:spcBef>
                <a:spcPts val="0"/>
              </a:spcBef>
              <a:buSzPct val="100000"/>
              <a:buChar char="●"/>
            </a:pPr>
            <a:r>
              <a:rPr lang="en"/>
              <a:t>Follow friends and invite friends to write a review</a:t>
            </a:r>
          </a:p>
          <a:p>
            <a:pPr indent="-342900" lvl="0" marL="457200" rtl="0">
              <a:lnSpc>
                <a:spcPct val="150000"/>
              </a:lnSpc>
              <a:spcBef>
                <a:spcPts val="0"/>
              </a:spcBef>
              <a:buSzPct val="100000"/>
              <a:buChar char="●"/>
            </a:pPr>
            <a:r>
              <a:rPr lang="en"/>
              <a:t>Earn badges based on number of upvotes</a:t>
            </a:r>
          </a:p>
          <a:p>
            <a:pPr indent="-342900" lvl="0" marL="457200" rtl="0">
              <a:lnSpc>
                <a:spcPct val="150000"/>
              </a:lnSpc>
              <a:spcBef>
                <a:spcPts val="0"/>
              </a:spcBef>
              <a:buSzPct val="100000"/>
              <a:buChar char="●"/>
            </a:pPr>
            <a:r>
              <a:rPr lang="en"/>
              <a:t>Create custom lists</a:t>
            </a:r>
          </a:p>
          <a:p>
            <a:pPr indent="-342900" lvl="0" marL="457200" rtl="0">
              <a:lnSpc>
                <a:spcPct val="150000"/>
              </a:lnSpc>
              <a:spcBef>
                <a:spcPts val="0"/>
              </a:spcBef>
              <a:buSzPct val="100000"/>
              <a:buChar char="●"/>
            </a:pPr>
            <a:r>
              <a:rPr lang="en"/>
              <a:t>Update the movie info (admin approval needed)</a:t>
            </a:r>
          </a:p>
          <a:p>
            <a:pPr>
              <a:spcBef>
                <a:spcPts val="0"/>
              </a:spcBef>
              <a:buNone/>
            </a:pPr>
            <a:r>
              <a:t/>
            </a:r>
            <a:endParaRPr sz="60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What can the Admin do ?</a:t>
            </a:r>
          </a:p>
        </p:txBody>
      </p:sp>
      <p:sp>
        <p:nvSpPr>
          <p:cNvPr id="126" name="Shape 12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200000"/>
              </a:lnSpc>
              <a:spcBef>
                <a:spcPts val="0"/>
              </a:spcBef>
              <a:buChar char="●"/>
            </a:pPr>
            <a:r>
              <a:rPr lang="en"/>
              <a:t>Add, edit and delete movies</a:t>
            </a:r>
          </a:p>
          <a:p>
            <a:pPr indent="-228600" lvl="0" marL="457200" rtl="0">
              <a:lnSpc>
                <a:spcPct val="200000"/>
              </a:lnSpc>
              <a:spcBef>
                <a:spcPts val="0"/>
              </a:spcBef>
              <a:buChar char="●"/>
            </a:pPr>
            <a:r>
              <a:rPr lang="en"/>
              <a:t>Configure cast profiles</a:t>
            </a:r>
          </a:p>
          <a:p>
            <a:pPr indent="-228600" lvl="0" marL="457200" rtl="0">
              <a:lnSpc>
                <a:spcPct val="200000"/>
              </a:lnSpc>
              <a:spcBef>
                <a:spcPts val="0"/>
              </a:spcBef>
              <a:buChar char="●"/>
            </a:pPr>
            <a:r>
              <a:rPr lang="en"/>
              <a:t>Approve user submitted info update and quote requests</a:t>
            </a:r>
          </a:p>
          <a:p>
            <a:pPr indent="-228600" lvl="0" marL="457200" rtl="0">
              <a:lnSpc>
                <a:spcPct val="200000"/>
              </a:lnSpc>
              <a:spcBef>
                <a:spcPts val="0"/>
              </a:spcBef>
              <a:buChar char="●"/>
            </a:pPr>
            <a:r>
              <a:rPr lang="en"/>
              <a:t>Manage the photos and videos for each movie</a:t>
            </a:r>
          </a:p>
          <a:p>
            <a:pPr lvl="0" rt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pic>
        <p:nvPicPr>
          <p:cNvPr id="131" name="Shape 131"/>
          <p:cNvPicPr preferRelativeResize="0"/>
          <p:nvPr/>
        </p:nvPicPr>
        <p:blipFill>
          <a:blip r:embed="rId3">
            <a:alphaModFix/>
          </a:blip>
          <a:stretch>
            <a:fillRect/>
          </a:stretch>
        </p:blipFill>
        <p:spPr>
          <a:xfrm>
            <a:off x="5743562" y="0"/>
            <a:ext cx="3171824" cy="5143499"/>
          </a:xfrm>
          <a:prstGeom prst="rect">
            <a:avLst/>
          </a:prstGeom>
          <a:noFill/>
          <a:ln cap="flat" cmpd="sng" w="9525">
            <a:solidFill>
              <a:schemeClr val="dk2"/>
            </a:solidFill>
            <a:prstDash val="solid"/>
            <a:round/>
            <a:headEnd len="med" w="med" type="none"/>
            <a:tailEnd len="med" w="med" type="none"/>
          </a:ln>
        </p:spPr>
      </p:pic>
      <p:sp>
        <p:nvSpPr>
          <p:cNvPr id="132" name="Shape 132"/>
          <p:cNvSpPr txBox="1"/>
          <p:nvPr/>
        </p:nvSpPr>
        <p:spPr>
          <a:xfrm>
            <a:off x="571500" y="706575"/>
            <a:ext cx="4894199" cy="2493900"/>
          </a:xfrm>
          <a:prstGeom prst="rect">
            <a:avLst/>
          </a:prstGeom>
          <a:noFill/>
          <a:ln>
            <a:noFill/>
          </a:ln>
        </p:spPr>
        <p:txBody>
          <a:bodyPr anchorCtr="0" anchor="t" bIns="91425" lIns="91425" rIns="91425" tIns="91425">
            <a:noAutofit/>
          </a:bodyPr>
          <a:lstStyle/>
          <a:p>
            <a:pPr rtl="0">
              <a:spcBef>
                <a:spcPts val="0"/>
              </a:spcBef>
              <a:buNone/>
            </a:pPr>
            <a:r>
              <a:rPr b="1" lang="en" sz="1800"/>
              <a:t>Live Updates from Social Media</a:t>
            </a:r>
          </a:p>
          <a:p>
            <a:pPr rtl="0">
              <a:spcBef>
                <a:spcPts val="0"/>
              </a:spcBef>
              <a:buNone/>
            </a:pPr>
            <a:r>
              <a:t/>
            </a:r>
            <a:endParaRPr sz="1800"/>
          </a:p>
          <a:p>
            <a:pPr indent="-342900" lvl="0" marL="457200" rtl="0">
              <a:spcBef>
                <a:spcPts val="0"/>
              </a:spcBef>
              <a:buSzPct val="100000"/>
              <a:buChar char="-"/>
            </a:pPr>
            <a:r>
              <a:rPr lang="en" sz="1800"/>
              <a:t>Tweets from different people over the world.</a:t>
            </a:r>
          </a:p>
          <a:p>
            <a:pPr indent="-342900" lvl="0" marL="457200" rtl="0">
              <a:spcBef>
                <a:spcPts val="0"/>
              </a:spcBef>
              <a:buSzPct val="100000"/>
              <a:buChar char="-"/>
            </a:pPr>
            <a:r>
              <a:rPr lang="en" sz="1800"/>
              <a:t>Posts from public page of the movie.</a:t>
            </a:r>
          </a:p>
          <a:p>
            <a:pPr indent="-342900" lvl="0" marL="457200" rtl="0">
              <a:spcBef>
                <a:spcPts val="0"/>
              </a:spcBef>
              <a:buSzPct val="100000"/>
              <a:buChar char="-"/>
            </a:pPr>
            <a:r>
              <a:rPr lang="en" sz="1800"/>
              <a:t>Reviews in the database may not be genuine or may be biased.</a:t>
            </a:r>
          </a:p>
          <a:p>
            <a:pPr lvl="0">
              <a:spcBef>
                <a:spcPts val="0"/>
              </a:spcBef>
              <a:buNone/>
            </a:pPr>
            <a:r>
              <a:t/>
            </a:r>
            <a:endParaRPr sz="1800"/>
          </a:p>
        </p:txBody>
      </p:sp>
      <p:sp>
        <p:nvSpPr>
          <p:cNvPr id="133" name="Shape 133"/>
          <p:cNvSpPr/>
          <p:nvPr/>
        </p:nvSpPr>
        <p:spPr>
          <a:xfrm>
            <a:off x="8259475" y="432081"/>
            <a:ext cx="574100" cy="432325"/>
          </a:xfrm>
          <a:custGeom>
            <a:pathLst>
              <a:path extrusionOk="0" h="17293" w="22964">
                <a:moveTo>
                  <a:pt x="14599" y="589"/>
                </a:moveTo>
                <a:cubicBezTo>
                  <a:pt x="10789" y="-34"/>
                  <a:pt x="259" y="-519"/>
                  <a:pt x="52" y="2252"/>
                </a:cubicBezTo>
                <a:cubicBezTo>
                  <a:pt x="-155" y="5023"/>
                  <a:pt x="9542" y="16591"/>
                  <a:pt x="13352" y="17215"/>
                </a:cubicBezTo>
                <a:cubicBezTo>
                  <a:pt x="17162" y="17838"/>
                  <a:pt x="22704" y="8764"/>
                  <a:pt x="22912" y="5993"/>
                </a:cubicBezTo>
                <a:cubicBezTo>
                  <a:pt x="23119" y="3222"/>
                  <a:pt x="18409" y="1212"/>
                  <a:pt x="14599" y="589"/>
                </a:cubicBezTo>
                <a:close/>
              </a:path>
            </a:pathLst>
          </a:custGeom>
          <a:noFill/>
          <a:ln cap="flat" cmpd="sng" w="28575">
            <a:solidFill>
              <a:srgbClr val="666666"/>
            </a:solidFill>
            <a:prstDash val="solid"/>
            <a:round/>
            <a:headEnd len="lg" w="lg" type="none"/>
            <a:tailEnd len="lg" w="lg" type="none"/>
          </a:ln>
        </p:spPr>
      </p:sp>
      <p:sp>
        <p:nvSpPr>
          <p:cNvPr id="134" name="Shape 134"/>
          <p:cNvSpPr/>
          <p:nvPr/>
        </p:nvSpPr>
        <p:spPr>
          <a:xfrm rot="-1999951">
            <a:off x="8331027" y="2579515"/>
            <a:ext cx="574103" cy="432327"/>
          </a:xfrm>
          <a:custGeom>
            <a:pathLst>
              <a:path extrusionOk="0" h="17293" w="22964">
                <a:moveTo>
                  <a:pt x="14599" y="589"/>
                </a:moveTo>
                <a:cubicBezTo>
                  <a:pt x="10789" y="-34"/>
                  <a:pt x="259" y="-519"/>
                  <a:pt x="52" y="2252"/>
                </a:cubicBezTo>
                <a:cubicBezTo>
                  <a:pt x="-155" y="5023"/>
                  <a:pt x="9542" y="16591"/>
                  <a:pt x="13352" y="17215"/>
                </a:cubicBezTo>
                <a:cubicBezTo>
                  <a:pt x="17162" y="17838"/>
                  <a:pt x="22704" y="8764"/>
                  <a:pt x="22912" y="5993"/>
                </a:cubicBezTo>
                <a:cubicBezTo>
                  <a:pt x="23119" y="3222"/>
                  <a:pt x="18409" y="1212"/>
                  <a:pt x="14599" y="589"/>
                </a:cubicBezTo>
                <a:close/>
              </a:path>
            </a:pathLst>
          </a:custGeom>
          <a:noFill/>
          <a:ln cap="flat" cmpd="sng" w="28575">
            <a:solidFill>
              <a:srgbClr val="666666"/>
            </a:solidFill>
            <a:prstDash val="solid"/>
            <a:round/>
            <a:headEnd len="lg" w="lg" type="none"/>
            <a:tailEnd len="lg" w="lg" type="none"/>
          </a:ln>
        </p:spPr>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nvSpPr>
        <p:spPr>
          <a:xfrm>
            <a:off x="4187575" y="1683350"/>
            <a:ext cx="4457700" cy="2472899"/>
          </a:xfrm>
          <a:prstGeom prst="rect">
            <a:avLst/>
          </a:prstGeom>
          <a:noFill/>
          <a:ln>
            <a:noFill/>
          </a:ln>
        </p:spPr>
        <p:txBody>
          <a:bodyPr anchorCtr="0" anchor="t" bIns="91425" lIns="91425" rIns="91425" tIns="91425">
            <a:noAutofit/>
          </a:bodyPr>
          <a:lstStyle/>
          <a:p>
            <a:pPr lvl="0" rtl="0">
              <a:spcBef>
                <a:spcPts val="0"/>
              </a:spcBef>
              <a:buNone/>
            </a:pPr>
            <a:r>
              <a:t/>
            </a:r>
            <a:endParaRPr b="1" sz="2400">
              <a:solidFill>
                <a:schemeClr val="dk1"/>
              </a:solidFill>
            </a:endParaRPr>
          </a:p>
          <a:p>
            <a:pPr indent="-342900" lvl="0" marL="457200" rtl="0">
              <a:spcBef>
                <a:spcPts val="0"/>
              </a:spcBef>
              <a:buClr>
                <a:schemeClr val="dk1"/>
              </a:buClr>
              <a:buSzPct val="100000"/>
              <a:buChar char="●"/>
            </a:pPr>
            <a:r>
              <a:rPr lang="en" sz="1800">
                <a:solidFill>
                  <a:schemeClr val="dk1"/>
                </a:solidFill>
              </a:rPr>
              <a:t>Minimal Commercial Influence</a:t>
            </a:r>
          </a:p>
          <a:p>
            <a:pPr lvl="0" rtl="0">
              <a:spcBef>
                <a:spcPts val="0"/>
              </a:spcBef>
              <a:buNone/>
            </a:pPr>
            <a:r>
              <a:t/>
            </a:r>
            <a:endParaRPr sz="1800">
              <a:solidFill>
                <a:schemeClr val="dk1"/>
              </a:solidFill>
            </a:endParaRPr>
          </a:p>
          <a:p>
            <a:pPr indent="-342900" lvl="0" marL="457200" rtl="0">
              <a:spcBef>
                <a:spcPts val="0"/>
              </a:spcBef>
              <a:buClr>
                <a:schemeClr val="dk1"/>
              </a:buClr>
              <a:buSzPct val="100000"/>
              <a:buChar char="●"/>
            </a:pPr>
            <a:r>
              <a:rPr b="1" lang="en" sz="1800">
                <a:solidFill>
                  <a:schemeClr val="dk1"/>
                </a:solidFill>
              </a:rPr>
              <a:t>User Generated Content</a:t>
            </a:r>
            <a:r>
              <a:rPr lang="en" sz="1800">
                <a:solidFill>
                  <a:schemeClr val="dk1"/>
                </a:solidFill>
              </a:rPr>
              <a:t> instead of Critics dominating the rating system</a:t>
            </a:r>
          </a:p>
          <a:p>
            <a:pPr>
              <a:spcBef>
                <a:spcPts val="0"/>
              </a:spcBef>
              <a:buNone/>
            </a:pPr>
            <a:r>
              <a:t/>
            </a:r>
            <a:endParaRPr/>
          </a:p>
        </p:txBody>
      </p:sp>
      <p:sp>
        <p:nvSpPr>
          <p:cNvPr id="140" name="Shape 140"/>
          <p:cNvSpPr txBox="1"/>
          <p:nvPr/>
        </p:nvSpPr>
        <p:spPr>
          <a:xfrm>
            <a:off x="4946100" y="446725"/>
            <a:ext cx="3543300" cy="831299"/>
          </a:xfrm>
          <a:prstGeom prst="rect">
            <a:avLst/>
          </a:prstGeom>
          <a:noFill/>
          <a:ln>
            <a:noFill/>
          </a:ln>
        </p:spPr>
        <p:txBody>
          <a:bodyPr anchorCtr="0" anchor="t" bIns="91425" lIns="91425" rIns="91425" tIns="91425">
            <a:noAutofit/>
          </a:bodyPr>
          <a:lstStyle/>
          <a:p>
            <a:pPr lvl="0" rtl="0">
              <a:spcBef>
                <a:spcPts val="0"/>
              </a:spcBef>
              <a:buNone/>
            </a:pPr>
            <a:r>
              <a:rPr b="1" lang="en" sz="2400"/>
              <a:t>At Personal Level</a:t>
            </a:r>
          </a:p>
        </p:txBody>
      </p:sp>
      <p:pic>
        <p:nvPicPr>
          <p:cNvPr id="141" name="Shape 141"/>
          <p:cNvPicPr preferRelativeResize="0"/>
          <p:nvPr/>
        </p:nvPicPr>
        <p:blipFill>
          <a:blip r:embed="rId3">
            <a:alphaModFix/>
          </a:blip>
          <a:stretch>
            <a:fillRect/>
          </a:stretch>
        </p:blipFill>
        <p:spPr>
          <a:xfrm>
            <a:off x="231200" y="125687"/>
            <a:ext cx="3332874" cy="4892125"/>
          </a:xfrm>
          <a:prstGeom prst="rect">
            <a:avLst/>
          </a:prstGeom>
          <a:noFill/>
          <a:ln cap="flat" cmpd="sng" w="9525">
            <a:solidFill>
              <a:schemeClr val="dk2"/>
            </a:solidFill>
            <a:prstDash val="solid"/>
            <a:round/>
            <a:headEnd len="med" w="med" type="none"/>
            <a:tailEnd len="med" w="med" type="none"/>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nvSpPr>
        <p:spPr>
          <a:xfrm>
            <a:off x="4603200" y="1943125"/>
            <a:ext cx="4405800" cy="17040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Remain connected to your Friends, Relatives and other people around you.</a:t>
            </a:r>
          </a:p>
          <a:p>
            <a:pPr indent="-228600" lvl="0" marL="457200" rtl="0">
              <a:spcBef>
                <a:spcPts val="0"/>
              </a:spcBef>
              <a:buChar char="●"/>
            </a:pPr>
            <a:r>
              <a:rPr lang="en"/>
              <a:t>Follow your friends on Movieo and see what they post about a movie.</a:t>
            </a:r>
          </a:p>
          <a:p>
            <a:pPr indent="-228600" lvl="0" marL="457200" rtl="0">
              <a:spcBef>
                <a:spcPts val="0"/>
              </a:spcBef>
              <a:buChar char="●"/>
            </a:pPr>
            <a:r>
              <a:rPr lang="en"/>
              <a:t>Post your reviews to Facebook Timeline and let others read your reviews.</a:t>
            </a:r>
          </a:p>
          <a:p>
            <a:pPr lvl="0" rtl="0">
              <a:spcBef>
                <a:spcPts val="0"/>
              </a:spcBef>
              <a:buNone/>
            </a:pPr>
            <a:r>
              <a:t/>
            </a:r>
            <a:endParaRPr/>
          </a:p>
        </p:txBody>
      </p:sp>
      <p:sp>
        <p:nvSpPr>
          <p:cNvPr id="147" name="Shape 147"/>
          <p:cNvSpPr txBox="1"/>
          <p:nvPr/>
        </p:nvSpPr>
        <p:spPr>
          <a:xfrm>
            <a:off x="4946100" y="498750"/>
            <a:ext cx="3720000" cy="675299"/>
          </a:xfrm>
          <a:prstGeom prst="rect">
            <a:avLst/>
          </a:prstGeom>
          <a:noFill/>
          <a:ln>
            <a:noFill/>
          </a:ln>
        </p:spPr>
        <p:txBody>
          <a:bodyPr anchorCtr="0" anchor="t" bIns="91425" lIns="91425" rIns="91425" tIns="91425">
            <a:noAutofit/>
          </a:bodyPr>
          <a:lstStyle/>
          <a:p>
            <a:pPr lvl="0" rtl="0">
              <a:spcBef>
                <a:spcPts val="0"/>
              </a:spcBef>
              <a:buNone/>
            </a:pPr>
            <a:r>
              <a:rPr b="1" lang="en" sz="2400"/>
              <a:t>At Personal Level</a:t>
            </a:r>
          </a:p>
        </p:txBody>
      </p:sp>
      <p:pic>
        <p:nvPicPr>
          <p:cNvPr id="148" name="Shape 148"/>
          <p:cNvPicPr preferRelativeResize="0"/>
          <p:nvPr/>
        </p:nvPicPr>
        <p:blipFill>
          <a:blip r:embed="rId3">
            <a:alphaModFix/>
          </a:blip>
          <a:stretch>
            <a:fillRect/>
          </a:stretch>
        </p:blipFill>
        <p:spPr>
          <a:xfrm>
            <a:off x="303050" y="159325"/>
            <a:ext cx="3281825" cy="4977249"/>
          </a:xfrm>
          <a:prstGeom prst="rect">
            <a:avLst/>
          </a:prstGeom>
          <a:noFill/>
          <a:ln cap="flat" cmpd="sng" w="9525">
            <a:solidFill>
              <a:schemeClr val="dk2"/>
            </a:solidFill>
            <a:prstDash val="solid"/>
            <a:round/>
            <a:headEnd len="med" w="med" type="none"/>
            <a:tailEnd len="med" w="med" type="none"/>
          </a:ln>
        </p:spPr>
      </p:pic>
      <p:cxnSp>
        <p:nvCxnSpPr>
          <p:cNvPr id="149" name="Shape 149"/>
          <p:cNvCxnSpPr/>
          <p:nvPr/>
        </p:nvCxnSpPr>
        <p:spPr>
          <a:xfrm>
            <a:off x="1475500" y="1059875"/>
            <a:ext cx="3023699" cy="1464899"/>
          </a:xfrm>
          <a:prstGeom prst="curvedConnector3">
            <a:avLst>
              <a:gd fmla="val 50000" name="adj1"/>
            </a:avLst>
          </a:prstGeom>
          <a:noFill/>
          <a:ln cap="flat" cmpd="sng" w="9525">
            <a:solidFill>
              <a:schemeClr val="dk2"/>
            </a:solidFill>
            <a:prstDash val="solid"/>
            <a:round/>
            <a:headEnd len="lg" w="lg" type="stealth"/>
            <a:tailEnd len="lg" w="lg" type="none"/>
          </a:ln>
        </p:spPr>
      </p:cxn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277650"/>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baseline="0" i="0" lang="en" sz="3600" u="none" cap="none" strike="noStrike">
                <a:solidFill>
                  <a:schemeClr val="dk1"/>
                </a:solidFill>
                <a:latin typeface="Arial"/>
                <a:ea typeface="Arial"/>
                <a:cs typeface="Arial"/>
                <a:sym typeface="Arial"/>
                <a:rtl val="0"/>
              </a:rPr>
              <a:t>Progress so far</a:t>
            </a:r>
          </a:p>
        </p:txBody>
      </p:sp>
      <p:sp>
        <p:nvSpPr>
          <p:cNvPr id="155" name="Shape 155"/>
          <p:cNvSpPr txBox="1"/>
          <p:nvPr>
            <p:ph idx="1" type="body"/>
          </p:nvPr>
        </p:nvSpPr>
        <p:spPr>
          <a:xfrm>
            <a:off x="363575" y="980525"/>
            <a:ext cx="8520599" cy="4080000"/>
          </a:xfrm>
          <a:prstGeom prst="rect">
            <a:avLst/>
          </a:prstGeom>
          <a:noFill/>
          <a:ln>
            <a:noFill/>
          </a:ln>
        </p:spPr>
        <p:txBody>
          <a:bodyPr anchorCtr="0" anchor="t" bIns="91425" lIns="91425" rIns="91425" tIns="91425">
            <a:noAutofit/>
          </a:bodyPr>
          <a:lstStyle/>
          <a:p>
            <a:pPr lvl="0" marR="0" rtl="0" algn="l">
              <a:lnSpc>
                <a:spcPct val="115000"/>
              </a:lnSpc>
              <a:spcBef>
                <a:spcPts val="0"/>
              </a:spcBef>
              <a:spcAft>
                <a:spcPts val="0"/>
              </a:spcAft>
              <a:buNone/>
            </a:pPr>
            <a:r>
              <a:t/>
            </a:r>
            <a:endParaRPr b="0" baseline="0" i="0" sz="2000" u="none" cap="none" strike="noStrike">
              <a:solidFill>
                <a:srgbClr val="000000"/>
              </a:solidFill>
              <a:latin typeface="Arial"/>
              <a:ea typeface="Arial"/>
              <a:cs typeface="Arial"/>
              <a:sym typeface="Arial"/>
            </a:endParaRPr>
          </a:p>
          <a:p>
            <a:pPr indent="-355600" lvl="0" marL="457200" marR="0" rtl="0" algn="l">
              <a:lnSpc>
                <a:spcPct val="115000"/>
              </a:lnSpc>
              <a:spcBef>
                <a:spcPts val="1600"/>
              </a:spcBef>
              <a:spcAft>
                <a:spcPts val="1600"/>
              </a:spcAft>
              <a:buClr>
                <a:srgbClr val="000000"/>
              </a:buClr>
              <a:buSzPct val="100000"/>
              <a:buFont typeface="Arial"/>
              <a:buChar char="❖"/>
            </a:pPr>
            <a:r>
              <a:rPr lang="en" sz="2000">
                <a:solidFill>
                  <a:srgbClr val="000000"/>
                </a:solidFill>
              </a:rPr>
              <a:t>We have a working model of a Movieo web app with a limited number of features like searching, displaying movies according to date of release etc and integrated the tweets from twitter which are searched by the hash tag as the movie name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nvSpPr>
        <p:spPr>
          <a:xfrm>
            <a:off x="256825" y="1228700"/>
            <a:ext cx="3873600" cy="3529199"/>
          </a:xfrm>
          <a:prstGeom prst="rect">
            <a:avLst/>
          </a:prstGeom>
          <a:solidFill>
            <a:srgbClr val="EFEFEF"/>
          </a:solidFill>
          <a:ln>
            <a:noFill/>
          </a:ln>
        </p:spPr>
        <p:txBody>
          <a:bodyPr anchorCtr="0" anchor="t" bIns="91425" lIns="91425" rIns="91425" tIns="91425">
            <a:noAutofit/>
          </a:bodyPr>
          <a:lstStyle/>
          <a:p>
            <a:pPr rtl="0">
              <a:lnSpc>
                <a:spcPct val="200000"/>
              </a:lnSpc>
              <a:spcBef>
                <a:spcPts val="0"/>
              </a:spcBef>
              <a:buNone/>
            </a:pPr>
            <a:r>
              <a:rPr b="1" lang="en"/>
              <a:t>Release 1:</a:t>
            </a:r>
          </a:p>
          <a:p>
            <a:pPr indent="-228600" lvl="0" marL="457200" rtl="0">
              <a:lnSpc>
                <a:spcPct val="200000"/>
              </a:lnSpc>
              <a:spcBef>
                <a:spcPts val="0"/>
              </a:spcBef>
              <a:buChar char="●"/>
            </a:pPr>
            <a:r>
              <a:rPr lang="en"/>
              <a:t>Learn Rest APIs concept</a:t>
            </a:r>
          </a:p>
          <a:p>
            <a:pPr indent="-228600" lvl="0" marL="457200" rtl="0">
              <a:lnSpc>
                <a:spcPct val="200000"/>
              </a:lnSpc>
              <a:spcBef>
                <a:spcPts val="0"/>
              </a:spcBef>
              <a:buChar char="●"/>
            </a:pPr>
            <a:r>
              <a:rPr lang="en"/>
              <a:t>Database ready</a:t>
            </a:r>
          </a:p>
          <a:p>
            <a:pPr indent="-228600" lvl="0" marL="457200" rtl="0">
              <a:lnSpc>
                <a:spcPct val="200000"/>
              </a:lnSpc>
              <a:spcBef>
                <a:spcPts val="0"/>
              </a:spcBef>
              <a:buChar char="●"/>
            </a:pPr>
            <a:r>
              <a:rPr lang="en"/>
              <a:t>Store popular and verified tweets in database using hashtags/keywords</a:t>
            </a:r>
          </a:p>
          <a:p>
            <a:pPr indent="-228600" lvl="0" marL="457200" rtl="0">
              <a:lnSpc>
                <a:spcPct val="200000"/>
              </a:lnSpc>
              <a:spcBef>
                <a:spcPts val="0"/>
              </a:spcBef>
              <a:buChar char="●"/>
            </a:pPr>
            <a:r>
              <a:rPr lang="en"/>
              <a:t>App and website UI in progress</a:t>
            </a:r>
          </a:p>
          <a:p>
            <a:pPr indent="-228600" lvl="0" marL="457200" rtl="0">
              <a:lnSpc>
                <a:spcPct val="200000"/>
              </a:lnSpc>
              <a:spcBef>
                <a:spcPts val="0"/>
              </a:spcBef>
              <a:buChar char="●"/>
            </a:pPr>
            <a:r>
              <a:rPr lang="en"/>
              <a:t>Admin can add, edit and delete movies, cast profiles and related media</a:t>
            </a:r>
          </a:p>
        </p:txBody>
      </p:sp>
      <p:sp>
        <p:nvSpPr>
          <p:cNvPr id="161" name="Shape 161"/>
          <p:cNvSpPr txBox="1"/>
          <p:nvPr/>
        </p:nvSpPr>
        <p:spPr>
          <a:xfrm>
            <a:off x="5060625" y="1228700"/>
            <a:ext cx="3873600" cy="3529199"/>
          </a:xfrm>
          <a:prstGeom prst="rect">
            <a:avLst/>
          </a:prstGeom>
          <a:solidFill>
            <a:srgbClr val="EFEFEF"/>
          </a:solidFill>
          <a:ln>
            <a:noFill/>
          </a:ln>
        </p:spPr>
        <p:txBody>
          <a:bodyPr anchorCtr="0" anchor="t" bIns="91425" lIns="91425" rIns="91425" tIns="91425">
            <a:noAutofit/>
          </a:bodyPr>
          <a:lstStyle/>
          <a:p>
            <a:pPr rtl="0">
              <a:spcBef>
                <a:spcPts val="0"/>
              </a:spcBef>
              <a:buNone/>
            </a:pPr>
            <a:r>
              <a:rPr b="1" lang="en"/>
              <a:t>Release 2:</a:t>
            </a:r>
          </a:p>
          <a:p>
            <a:pPr rtl="0">
              <a:spcBef>
                <a:spcPts val="0"/>
              </a:spcBef>
              <a:buNone/>
            </a:pPr>
            <a:r>
              <a:t/>
            </a:r>
            <a:endParaRPr/>
          </a:p>
          <a:p>
            <a:pPr indent="-228600" lvl="0" marL="457200" rtl="0">
              <a:lnSpc>
                <a:spcPct val="200000"/>
              </a:lnSpc>
              <a:spcBef>
                <a:spcPts val="0"/>
              </a:spcBef>
              <a:buChar char="●"/>
            </a:pPr>
            <a:r>
              <a:rPr lang="en"/>
              <a:t>User comment on review</a:t>
            </a:r>
          </a:p>
          <a:p>
            <a:pPr indent="-228600" lvl="0" marL="457200" rtl="0">
              <a:lnSpc>
                <a:spcPct val="200000"/>
              </a:lnSpc>
              <a:spcBef>
                <a:spcPts val="0"/>
              </a:spcBef>
              <a:buChar char="●"/>
            </a:pPr>
            <a:r>
              <a:rPr lang="en"/>
              <a:t>User badge algorithms</a:t>
            </a:r>
          </a:p>
          <a:p>
            <a:pPr indent="-228600" lvl="0" marL="457200" rtl="0">
              <a:lnSpc>
                <a:spcPct val="200000"/>
              </a:lnSpc>
              <a:spcBef>
                <a:spcPts val="0"/>
              </a:spcBef>
              <a:buChar char="●"/>
            </a:pPr>
            <a:r>
              <a:rPr lang="en"/>
              <a:t>Review preference algorithms</a:t>
            </a:r>
          </a:p>
          <a:p>
            <a:pPr indent="-228600" lvl="0" marL="457200" rtl="0">
              <a:lnSpc>
                <a:spcPct val="200000"/>
              </a:lnSpc>
              <a:spcBef>
                <a:spcPts val="0"/>
              </a:spcBef>
              <a:buChar char="●"/>
            </a:pPr>
            <a:r>
              <a:rPr lang="en"/>
              <a:t>Personalized movie feed</a:t>
            </a:r>
          </a:p>
          <a:p>
            <a:pPr indent="-228600" lvl="0" marL="457200" rtl="0">
              <a:lnSpc>
                <a:spcPct val="200000"/>
              </a:lnSpc>
              <a:spcBef>
                <a:spcPts val="0"/>
              </a:spcBef>
              <a:buChar char="●"/>
            </a:pPr>
            <a:r>
              <a:rPr lang="en"/>
              <a:t>Connect mobile app with backend</a:t>
            </a:r>
          </a:p>
          <a:p>
            <a:pPr indent="-228600" lvl="0" marL="457200" rtl="0">
              <a:lnSpc>
                <a:spcPct val="200000"/>
              </a:lnSpc>
              <a:spcBef>
                <a:spcPts val="0"/>
              </a:spcBef>
              <a:buChar char="●"/>
            </a:pPr>
            <a:r>
              <a:rPr lang="en"/>
              <a:t>Invite friends to review and Check In with friends</a:t>
            </a:r>
          </a:p>
          <a:p>
            <a:pPr lvl="0" rtl="0">
              <a:spcBef>
                <a:spcPts val="0"/>
              </a:spcBef>
              <a:buNone/>
            </a:pPr>
            <a:r>
              <a:t/>
            </a:r>
            <a:endParaRPr b="1"/>
          </a:p>
        </p:txBody>
      </p:sp>
      <p:sp>
        <p:nvSpPr>
          <p:cNvPr id="162" name="Shape 162"/>
          <p:cNvSpPr txBox="1"/>
          <p:nvPr/>
        </p:nvSpPr>
        <p:spPr>
          <a:xfrm>
            <a:off x="2725350" y="78425"/>
            <a:ext cx="3411599" cy="614399"/>
          </a:xfrm>
          <a:prstGeom prst="rect">
            <a:avLst/>
          </a:prstGeom>
          <a:noFill/>
          <a:ln>
            <a:noFill/>
          </a:ln>
        </p:spPr>
        <p:txBody>
          <a:bodyPr anchorCtr="0" anchor="t" bIns="91425" lIns="91425" rIns="91425" tIns="91425">
            <a:noAutofit/>
          </a:bodyPr>
          <a:lstStyle/>
          <a:p>
            <a:pPr algn="ctr">
              <a:spcBef>
                <a:spcPts val="0"/>
              </a:spcBef>
              <a:buNone/>
            </a:pPr>
            <a:r>
              <a:rPr lang="en" sz="4800">
                <a:latin typeface="Calibri"/>
                <a:ea typeface="Calibri"/>
                <a:cs typeface="Calibri"/>
                <a:sym typeface="Calibri"/>
              </a:rPr>
              <a:t>Releases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27835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baseline="0" i="0" lang="en" sz="3600" u="none" cap="none" strike="noStrike">
                <a:solidFill>
                  <a:schemeClr val="dk1"/>
                </a:solidFill>
                <a:latin typeface="Arial"/>
                <a:ea typeface="Arial"/>
                <a:cs typeface="Arial"/>
                <a:sym typeface="Arial"/>
                <a:rtl val="0"/>
              </a:rPr>
              <a:t>T</a:t>
            </a:r>
            <a:r>
              <a:rPr lang="en">
                <a:rtl val="0"/>
              </a:rPr>
              <a:t>hank</a:t>
            </a:r>
            <a:r>
              <a:rPr b="0" baseline="0" i="0" lang="en" sz="3600" u="none" cap="none" strike="noStrike">
                <a:solidFill>
                  <a:schemeClr val="dk1"/>
                </a:solidFill>
                <a:latin typeface="Arial"/>
                <a:ea typeface="Arial"/>
                <a:cs typeface="Arial"/>
                <a:sym typeface="Arial"/>
                <a:rtl val="0"/>
              </a:rPr>
              <a:t> Y</a:t>
            </a:r>
            <a:r>
              <a:rPr lang="en">
                <a:rtl val="0"/>
              </a:rPr>
              <a:t>ou</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599" cy="572699"/>
          </a:xfrm>
          <a:prstGeom prst="rect">
            <a:avLst/>
          </a:prstGeom>
        </p:spPr>
        <p:txBody>
          <a:bodyPr anchorCtr="0" anchor="ctr" bIns="91425" lIns="91425" rIns="91425" tIns="91425">
            <a:noAutofit/>
          </a:bodyPr>
          <a:lstStyle/>
          <a:p>
            <a:pPr algn="ctr">
              <a:spcBef>
                <a:spcPts val="0"/>
              </a:spcBef>
              <a:buNone/>
            </a:pPr>
            <a:r>
              <a:rPr lang="en"/>
              <a:t>What is Movieo ?</a:t>
            </a:r>
          </a:p>
        </p:txBody>
      </p:sp>
      <p:sp>
        <p:nvSpPr>
          <p:cNvPr id="62" name="Shape 62"/>
          <p:cNvSpPr txBox="1"/>
          <p:nvPr>
            <p:ph idx="1" type="body"/>
          </p:nvPr>
        </p:nvSpPr>
        <p:spPr>
          <a:xfrm>
            <a:off x="311700" y="1302800"/>
            <a:ext cx="8520599" cy="3416400"/>
          </a:xfrm>
          <a:prstGeom prst="rect">
            <a:avLst/>
          </a:prstGeom>
        </p:spPr>
        <p:txBody>
          <a:bodyPr anchorCtr="0" anchor="t" bIns="91425" lIns="91425" rIns="91425" tIns="91425">
            <a:noAutofit/>
          </a:bodyPr>
          <a:lstStyle/>
          <a:p>
            <a:pPr lvl="0" rtl="0" algn="ctr">
              <a:spcBef>
                <a:spcPts val="0"/>
              </a:spcBef>
              <a:buNone/>
            </a:pPr>
            <a:r>
              <a:t/>
            </a:r>
            <a:endParaRPr sz="2000">
              <a:solidFill>
                <a:srgbClr val="434343"/>
              </a:solidFill>
              <a:latin typeface="Calibri"/>
              <a:ea typeface="Calibri"/>
              <a:cs typeface="Calibri"/>
              <a:sym typeface="Calibri"/>
            </a:endParaRPr>
          </a:p>
          <a:p>
            <a:pPr lvl="0" rtl="0" algn="ctr">
              <a:spcBef>
                <a:spcPts val="0"/>
              </a:spcBef>
              <a:buNone/>
            </a:pPr>
            <a:r>
              <a:rPr lang="en" sz="2000">
                <a:solidFill>
                  <a:srgbClr val="434343"/>
                </a:solidFill>
                <a:latin typeface="Calibri"/>
                <a:ea typeface="Calibri"/>
                <a:cs typeface="Calibri"/>
                <a:sym typeface="Calibri"/>
              </a:rPr>
              <a:t>Movieo serves as a platform to bring together movie-lovers and create an integrated review and rating system which is not in any manner biased by a certain critic or professional.</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828650" y="23367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baseline="0" i="0" lang="en" sz="2800" u="none" cap="none" strike="noStrike">
                <a:solidFill>
                  <a:schemeClr val="dk1"/>
                </a:solidFill>
                <a:latin typeface="Arial"/>
                <a:ea typeface="Arial"/>
                <a:cs typeface="Arial"/>
                <a:sym typeface="Arial"/>
                <a:rtl val="0"/>
              </a:rPr>
              <a:t>                       </a:t>
            </a:r>
            <a:r>
              <a:rPr b="0" baseline="0" i="0" lang="en" sz="3000" u="none" cap="none" strike="noStrike">
                <a:solidFill>
                  <a:schemeClr val="dk1"/>
                </a:solidFill>
                <a:latin typeface="Arial"/>
                <a:ea typeface="Arial"/>
                <a:cs typeface="Arial"/>
                <a:sym typeface="Arial"/>
                <a:rtl val="0"/>
              </a:rPr>
              <a:t>  About Our Project</a:t>
            </a:r>
          </a:p>
        </p:txBody>
      </p:sp>
      <p:sp>
        <p:nvSpPr>
          <p:cNvPr id="68" name="Shape 68"/>
          <p:cNvSpPr txBox="1"/>
          <p:nvPr>
            <p:ph idx="1" type="body"/>
          </p:nvPr>
        </p:nvSpPr>
        <p:spPr>
          <a:xfrm>
            <a:off x="475725" y="14628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160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Social community for Movie Lovers</a:t>
            </a:r>
          </a:p>
          <a:p>
            <a:pPr indent="-381000" lvl="0" marL="457200" marR="0" rtl="0" algn="l">
              <a:lnSpc>
                <a:spcPct val="115000"/>
              </a:lnSpc>
              <a:spcBef>
                <a:spcPts val="160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Focuses on Movie Fans rather than critics</a:t>
            </a:r>
          </a:p>
          <a:p>
            <a:pPr indent="-381000" lvl="0" marL="457200" marR="0" rtl="0" algn="l">
              <a:lnSpc>
                <a:spcPct val="115000"/>
              </a:lnSpc>
              <a:spcBef>
                <a:spcPts val="1600"/>
              </a:spcBef>
              <a:spcAft>
                <a:spcPts val="0"/>
              </a:spcAft>
              <a:buClr>
                <a:srgbClr val="000000"/>
              </a:buClr>
              <a:buSzPct val="100000"/>
              <a:buFont typeface="Calibri"/>
              <a:buChar char="❖"/>
            </a:pPr>
            <a:r>
              <a:rPr lang="en" sz="2400">
                <a:solidFill>
                  <a:srgbClr val="000000"/>
                </a:solidFill>
                <a:latin typeface="Calibri"/>
                <a:ea typeface="Calibri"/>
                <a:cs typeface="Calibri"/>
                <a:sym typeface="Calibri"/>
              </a:rPr>
              <a:t>Consolidated movie viewing experience</a:t>
            </a:r>
          </a:p>
          <a:p>
            <a:pPr indent="0" lvl="0" marL="0" marR="0" rtl="0" algn="l">
              <a:lnSpc>
                <a:spcPct val="115000"/>
              </a:lnSpc>
              <a:spcBef>
                <a:spcPts val="1600"/>
              </a:spcBef>
              <a:spcAft>
                <a:spcPts val="1600"/>
              </a:spcAft>
              <a:buClr>
                <a:schemeClr val="dk2"/>
              </a:buClr>
              <a:buFont typeface="Arial"/>
              <a:buNone/>
            </a:pPr>
            <a:r>
              <a:t/>
            </a:r>
            <a:endParaRPr sz="2400">
              <a:solidFill>
                <a:srgbClr val="000000"/>
              </a:solidFill>
              <a:latin typeface="Calibri"/>
              <a:ea typeface="Calibri"/>
              <a:cs typeface="Calibri"/>
              <a:sym typeface="Calibri"/>
            </a:endParaRPr>
          </a:p>
          <a:p>
            <a:pPr indent="0" lvl="0" marL="0" marR="0" rtl="0" algn="l">
              <a:lnSpc>
                <a:spcPct val="115000"/>
              </a:lnSpc>
              <a:spcBef>
                <a:spcPts val="1600"/>
              </a:spcBef>
              <a:spcAft>
                <a:spcPts val="1600"/>
              </a:spcAft>
              <a:buClr>
                <a:schemeClr val="dk2"/>
              </a:buClr>
              <a:buSzPct val="25000"/>
              <a:buFont typeface="Arial"/>
              <a:buNone/>
            </a:pPr>
            <a:r>
              <a:rPr lang="en" sz="2400">
                <a:solidFill>
                  <a:srgbClr val="000000"/>
                </a:solidFill>
                <a:latin typeface="Calibri"/>
                <a:ea typeface="Calibri"/>
                <a:cs typeface="Calibri"/>
                <a:sym typeface="Calibri"/>
              </a:rPr>
              <a:t>Target Audience : Everyone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288175"/>
            <a:ext cx="8520599" cy="572699"/>
          </a:xfrm>
          <a:prstGeom prst="rect">
            <a:avLst/>
          </a:prstGeom>
        </p:spPr>
        <p:txBody>
          <a:bodyPr anchorCtr="0" anchor="t" bIns="91425" lIns="91425" rIns="91425" tIns="91425">
            <a:noAutofit/>
          </a:bodyPr>
          <a:lstStyle/>
          <a:p>
            <a:pPr algn="ctr">
              <a:spcBef>
                <a:spcPts val="0"/>
              </a:spcBef>
              <a:buNone/>
            </a:pPr>
            <a:r>
              <a:rPr lang="en"/>
              <a:t>And there’s more...</a:t>
            </a:r>
          </a:p>
        </p:txBody>
      </p:sp>
      <p:sp>
        <p:nvSpPr>
          <p:cNvPr id="74" name="Shape 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200000"/>
              </a:lnSpc>
              <a:spcBef>
                <a:spcPts val="0"/>
              </a:spcBef>
              <a:buChar char="●"/>
            </a:pPr>
            <a:r>
              <a:rPr lang="en"/>
              <a:t>Follow your friends’ views on a movie through integrated Twitter and Facebook feeds</a:t>
            </a:r>
          </a:p>
          <a:p>
            <a:pPr indent="-228600" lvl="0" marL="457200" rtl="0">
              <a:lnSpc>
                <a:spcPct val="200000"/>
              </a:lnSpc>
              <a:spcBef>
                <a:spcPts val="0"/>
              </a:spcBef>
              <a:buChar char="●"/>
            </a:pPr>
            <a:r>
              <a:rPr lang="en"/>
              <a:t>Keep track of what’s trending</a:t>
            </a:r>
          </a:p>
          <a:p>
            <a:pPr indent="-228600" lvl="0" marL="457200" rtl="0">
              <a:lnSpc>
                <a:spcPct val="200000"/>
              </a:lnSpc>
              <a:spcBef>
                <a:spcPts val="0"/>
              </a:spcBef>
              <a:buChar char="●"/>
            </a:pPr>
            <a:r>
              <a:rPr lang="en"/>
              <a:t>Get a wide variety of perspectives about a movie</a:t>
            </a:r>
          </a:p>
          <a:p>
            <a:pPr indent="-228600" lvl="0" marL="457200">
              <a:lnSpc>
                <a:spcPct val="200000"/>
              </a:lnSpc>
              <a:spcBef>
                <a:spcPts val="0"/>
              </a:spcBef>
              <a:buChar char="●"/>
            </a:pPr>
            <a:r>
              <a:rPr lang="en"/>
              <a:t>Personalized information about what your friends or people around you think of a movie</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Why Movieo?</a:t>
            </a:r>
          </a:p>
        </p:txBody>
      </p:sp>
      <p:pic>
        <p:nvPicPr>
          <p:cNvPr id="80" name="Shape 80"/>
          <p:cNvPicPr preferRelativeResize="0"/>
          <p:nvPr/>
        </p:nvPicPr>
        <p:blipFill>
          <a:blip r:embed="rId3">
            <a:alphaModFix/>
          </a:blip>
          <a:stretch>
            <a:fillRect/>
          </a:stretch>
        </p:blipFill>
        <p:spPr>
          <a:xfrm>
            <a:off x="738201" y="1708876"/>
            <a:ext cx="7669724" cy="2655300"/>
          </a:xfrm>
          <a:prstGeom prst="rect">
            <a:avLst/>
          </a:prstGeom>
          <a:noFill/>
          <a:ln>
            <a:noFill/>
          </a:ln>
        </p:spPr>
      </p:pic>
      <p:sp>
        <p:nvSpPr>
          <p:cNvPr id="81" name="Shape 81"/>
          <p:cNvSpPr txBox="1"/>
          <p:nvPr/>
        </p:nvSpPr>
        <p:spPr>
          <a:xfrm>
            <a:off x="6608625" y="2940625"/>
            <a:ext cx="5985300" cy="698400"/>
          </a:xfrm>
          <a:prstGeom prst="rect">
            <a:avLst/>
          </a:prstGeom>
          <a:no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1916150" y="855162"/>
            <a:ext cx="2324674" cy="4042772"/>
          </a:xfrm>
          <a:prstGeom prst="rect">
            <a:avLst/>
          </a:prstGeom>
          <a:noFill/>
          <a:ln cap="flat" cmpd="sng" w="19050">
            <a:solidFill>
              <a:schemeClr val="dk2"/>
            </a:solidFill>
            <a:prstDash val="solid"/>
            <a:round/>
            <a:headEnd len="med" w="med" type="none"/>
            <a:tailEnd len="med" w="med" type="none"/>
          </a:ln>
        </p:spPr>
      </p:pic>
      <p:pic>
        <p:nvPicPr>
          <p:cNvPr id="87" name="Shape 87"/>
          <p:cNvPicPr preferRelativeResize="0"/>
          <p:nvPr/>
        </p:nvPicPr>
        <p:blipFill>
          <a:blip r:embed="rId4">
            <a:alphaModFix/>
          </a:blip>
          <a:stretch>
            <a:fillRect/>
          </a:stretch>
        </p:blipFill>
        <p:spPr>
          <a:xfrm>
            <a:off x="5154525" y="855152"/>
            <a:ext cx="2324675" cy="4042785"/>
          </a:xfrm>
          <a:prstGeom prst="rect">
            <a:avLst/>
          </a:prstGeom>
          <a:noFill/>
          <a:ln cap="flat" cmpd="sng" w="19050">
            <a:solidFill>
              <a:schemeClr val="dk2"/>
            </a:solidFill>
            <a:prstDash val="solid"/>
            <a:round/>
            <a:headEnd len="med" w="med" type="none"/>
            <a:tailEnd len="med" w="med" type="none"/>
          </a:ln>
        </p:spPr>
      </p:pic>
      <p:sp>
        <p:nvSpPr>
          <p:cNvPr id="88" name="Shape 88"/>
          <p:cNvSpPr txBox="1"/>
          <p:nvPr/>
        </p:nvSpPr>
        <p:spPr>
          <a:xfrm>
            <a:off x="1845725" y="144825"/>
            <a:ext cx="5590199" cy="391200"/>
          </a:xfrm>
          <a:prstGeom prst="rect">
            <a:avLst/>
          </a:prstGeom>
          <a:noFill/>
          <a:ln>
            <a:noFill/>
          </a:ln>
        </p:spPr>
        <p:txBody>
          <a:bodyPr anchorCtr="0" anchor="t" bIns="91425" lIns="91425" rIns="91425" tIns="91425">
            <a:noAutofit/>
          </a:bodyPr>
          <a:lstStyle/>
          <a:p>
            <a:pPr algn="ctr">
              <a:spcBef>
                <a:spcPts val="0"/>
              </a:spcBef>
              <a:buNone/>
            </a:pPr>
            <a:r>
              <a:rPr lang="en" sz="2400"/>
              <a:t>Which one would you prefer?</a:t>
            </a:r>
          </a:p>
        </p:txBody>
      </p:sp>
      <p:cxnSp>
        <p:nvCxnSpPr>
          <p:cNvPr id="89" name="Shape 89"/>
          <p:cNvCxnSpPr/>
          <p:nvPr/>
        </p:nvCxnSpPr>
        <p:spPr>
          <a:xfrm flipH="1" rot="10800000">
            <a:off x="5735775" y="1870475"/>
            <a:ext cx="2234100" cy="903899"/>
          </a:xfrm>
          <a:prstGeom prst="curvedConnector3">
            <a:avLst>
              <a:gd fmla="val 50000" name="adj1"/>
            </a:avLst>
          </a:prstGeom>
          <a:noFill/>
          <a:ln cap="flat" cmpd="sng" w="9525">
            <a:solidFill>
              <a:srgbClr val="434343"/>
            </a:solidFill>
            <a:prstDash val="solid"/>
            <a:round/>
            <a:headEnd len="lg" w="lg" type="none"/>
            <a:tailEnd len="lg" w="lg" type="none"/>
          </a:ln>
        </p:spPr>
      </p:cxnSp>
      <p:cxnSp>
        <p:nvCxnSpPr>
          <p:cNvPr id="90" name="Shape 90"/>
          <p:cNvCxnSpPr/>
          <p:nvPr/>
        </p:nvCxnSpPr>
        <p:spPr>
          <a:xfrm rot="-5400000">
            <a:off x="5565074" y="2343975"/>
            <a:ext cx="2327700" cy="2315399"/>
          </a:xfrm>
          <a:prstGeom prst="curvedConnector3">
            <a:avLst>
              <a:gd fmla="val 50000" name="adj1"/>
            </a:avLst>
          </a:prstGeom>
          <a:noFill/>
          <a:ln cap="flat" cmpd="sng" w="9525">
            <a:solidFill>
              <a:srgbClr val="434343"/>
            </a:solidFill>
            <a:prstDash val="solid"/>
            <a:round/>
            <a:headEnd len="lg" w="lg" type="none"/>
            <a:tailEnd len="lg" w="lg" type="none"/>
          </a:ln>
        </p:spPr>
      </p:cxnSp>
      <p:sp>
        <p:nvSpPr>
          <p:cNvPr id="91" name="Shape 91"/>
          <p:cNvSpPr/>
          <p:nvPr/>
        </p:nvSpPr>
        <p:spPr>
          <a:xfrm>
            <a:off x="7886625" y="1870475"/>
            <a:ext cx="893699" cy="5262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lang="en" sz="1000"/>
              <a:t>My Friends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235500" y="809899"/>
            <a:ext cx="5591976" cy="3315999"/>
          </a:xfrm>
          <a:prstGeom prst="rect">
            <a:avLst/>
          </a:prstGeom>
          <a:noFill/>
          <a:ln>
            <a:noFill/>
          </a:ln>
        </p:spPr>
      </p:pic>
      <p:sp>
        <p:nvSpPr>
          <p:cNvPr id="97" name="Shape 97"/>
          <p:cNvSpPr txBox="1"/>
          <p:nvPr>
            <p:ph type="title"/>
          </p:nvPr>
        </p:nvSpPr>
        <p:spPr>
          <a:xfrm>
            <a:off x="432025" y="145475"/>
            <a:ext cx="8520599" cy="572699"/>
          </a:xfrm>
          <a:prstGeom prst="rect">
            <a:avLst/>
          </a:prstGeom>
        </p:spPr>
        <p:txBody>
          <a:bodyPr anchorCtr="0" anchor="t" bIns="91425" lIns="91425" rIns="91425" tIns="91425">
            <a:noAutofit/>
          </a:bodyPr>
          <a:lstStyle/>
          <a:p>
            <a:pPr algn="ctr">
              <a:spcBef>
                <a:spcPts val="0"/>
              </a:spcBef>
              <a:buNone/>
            </a:pPr>
            <a:r>
              <a:rPr lang="en"/>
              <a:t>Multiple Platforms</a:t>
            </a:r>
          </a:p>
        </p:txBody>
      </p:sp>
      <p:sp>
        <p:nvSpPr>
          <p:cNvPr id="98" name="Shape 98"/>
          <p:cNvSpPr txBox="1"/>
          <p:nvPr>
            <p:ph idx="1" type="body"/>
          </p:nvPr>
        </p:nvSpPr>
        <p:spPr>
          <a:xfrm>
            <a:off x="5871300" y="1185950"/>
            <a:ext cx="3479699" cy="1562700"/>
          </a:xfrm>
          <a:prstGeom prst="rect">
            <a:avLst/>
          </a:prstGeom>
        </p:spPr>
        <p:txBody>
          <a:bodyPr anchorCtr="0" anchor="t" bIns="91425" lIns="91425" rIns="91425" tIns="91425">
            <a:noAutofit/>
          </a:bodyPr>
          <a:lstStyle/>
          <a:p>
            <a:pPr indent="-228600" lvl="0" marL="457200" rtl="0">
              <a:lnSpc>
                <a:spcPct val="200000"/>
              </a:lnSpc>
              <a:spcBef>
                <a:spcPts val="0"/>
              </a:spcBef>
              <a:buClr>
                <a:srgbClr val="434343"/>
              </a:buClr>
              <a:buChar char="❖"/>
            </a:pPr>
            <a:r>
              <a:rPr lang="en">
                <a:solidFill>
                  <a:srgbClr val="434343"/>
                </a:solidFill>
              </a:rPr>
              <a:t>Web App</a:t>
            </a:r>
          </a:p>
          <a:p>
            <a:pPr indent="-228600" lvl="0" marL="457200" rtl="0">
              <a:lnSpc>
                <a:spcPct val="200000"/>
              </a:lnSpc>
              <a:spcBef>
                <a:spcPts val="0"/>
              </a:spcBef>
              <a:buClr>
                <a:srgbClr val="434343"/>
              </a:buClr>
              <a:buChar char="❖"/>
            </a:pPr>
            <a:r>
              <a:rPr lang="en">
                <a:solidFill>
                  <a:srgbClr val="434343"/>
                </a:solidFill>
              </a:rPr>
              <a:t>Hybrid Mobile App</a:t>
            </a:r>
          </a:p>
          <a:p>
            <a:pPr indent="-228600" lvl="1" marL="914400" rtl="0">
              <a:lnSpc>
                <a:spcPct val="200000"/>
              </a:lnSpc>
              <a:spcBef>
                <a:spcPts val="0"/>
              </a:spcBef>
              <a:buClr>
                <a:srgbClr val="434343"/>
              </a:buClr>
              <a:buChar char="➢"/>
            </a:pPr>
            <a:r>
              <a:rPr lang="en">
                <a:solidFill>
                  <a:srgbClr val="434343"/>
                </a:solidFill>
              </a:rPr>
              <a:t>Android</a:t>
            </a:r>
          </a:p>
          <a:p>
            <a:pPr indent="-228600" lvl="1" marL="914400" rtl="0">
              <a:lnSpc>
                <a:spcPct val="200000"/>
              </a:lnSpc>
              <a:spcBef>
                <a:spcPts val="0"/>
              </a:spcBef>
              <a:buClr>
                <a:srgbClr val="434343"/>
              </a:buClr>
              <a:buChar char="➢"/>
            </a:pPr>
            <a:r>
              <a:rPr lang="en">
                <a:solidFill>
                  <a:srgbClr val="434343"/>
                </a:solidFill>
              </a:rPr>
              <a:t>iOS </a:t>
            </a:r>
          </a:p>
          <a:p>
            <a:pPr indent="-228600" lvl="1" marL="914400" rtl="0">
              <a:lnSpc>
                <a:spcPct val="200000"/>
              </a:lnSpc>
              <a:spcBef>
                <a:spcPts val="0"/>
              </a:spcBef>
              <a:buClr>
                <a:srgbClr val="434343"/>
              </a:buClr>
              <a:buChar char="➢"/>
            </a:pPr>
            <a:r>
              <a:rPr lang="en">
                <a:solidFill>
                  <a:srgbClr val="434343"/>
                </a:solidFill>
              </a:rPr>
              <a:t>Windows</a:t>
            </a:r>
          </a:p>
        </p:txBody>
      </p:sp>
      <p:pic>
        <p:nvPicPr>
          <p:cNvPr id="99" name="Shape 99"/>
          <p:cNvPicPr preferRelativeResize="0"/>
          <p:nvPr/>
        </p:nvPicPr>
        <p:blipFill>
          <a:blip r:embed="rId4">
            <a:alphaModFix/>
          </a:blip>
          <a:stretch>
            <a:fillRect/>
          </a:stretch>
        </p:blipFill>
        <p:spPr>
          <a:xfrm>
            <a:off x="884525" y="1085825"/>
            <a:ext cx="4195850" cy="2345500"/>
          </a:xfrm>
          <a:prstGeom prst="rect">
            <a:avLst/>
          </a:prstGeom>
          <a:noFill/>
          <a:ln>
            <a:noFill/>
          </a:ln>
        </p:spPr>
      </p:pic>
      <p:pic>
        <p:nvPicPr>
          <p:cNvPr id="100" name="Shape 100"/>
          <p:cNvPicPr preferRelativeResize="0"/>
          <p:nvPr/>
        </p:nvPicPr>
        <p:blipFill>
          <a:blip r:embed="rId5">
            <a:alphaModFix/>
          </a:blip>
          <a:stretch>
            <a:fillRect/>
          </a:stretch>
        </p:blipFill>
        <p:spPr>
          <a:xfrm>
            <a:off x="4194600" y="1543050"/>
            <a:ext cx="1676689" cy="3295649"/>
          </a:xfrm>
          <a:prstGeom prst="rect">
            <a:avLst/>
          </a:prstGeom>
          <a:noFill/>
          <a:ln>
            <a:noFill/>
          </a:ln>
        </p:spPr>
      </p:pic>
      <p:pic>
        <p:nvPicPr>
          <p:cNvPr id="101" name="Shape 101"/>
          <p:cNvPicPr preferRelativeResize="0"/>
          <p:nvPr/>
        </p:nvPicPr>
        <p:blipFill>
          <a:blip r:embed="rId6">
            <a:alphaModFix/>
          </a:blip>
          <a:stretch>
            <a:fillRect/>
          </a:stretch>
        </p:blipFill>
        <p:spPr>
          <a:xfrm>
            <a:off x="4275100" y="1825087"/>
            <a:ext cx="1515699" cy="273157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Technologies Used</a:t>
            </a:r>
          </a:p>
        </p:txBody>
      </p:sp>
      <p:sp>
        <p:nvSpPr>
          <p:cNvPr id="107" name="Shape 107"/>
          <p:cNvSpPr txBox="1"/>
          <p:nvPr>
            <p:ph idx="1" type="body"/>
          </p:nvPr>
        </p:nvSpPr>
        <p:spPr>
          <a:xfrm>
            <a:off x="311700" y="130932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APIs : Twitter, Facebook, FireStorm </a:t>
            </a:r>
            <a:br>
              <a:rPr lang="en"/>
            </a:br>
          </a:p>
          <a:p>
            <a:pPr indent="-228600" lvl="0" marL="457200" rtl="0">
              <a:spcBef>
                <a:spcPts val="0"/>
              </a:spcBef>
              <a:buChar char="➔"/>
            </a:pPr>
            <a:r>
              <a:rPr lang="en"/>
              <a:t>Web-Dev : Django (Rest Framework), MySQL, AngularJS, Beautification</a:t>
            </a:r>
            <a:br>
              <a:rPr lang="en"/>
            </a:br>
          </a:p>
          <a:p>
            <a:pPr indent="-228600" lvl="0" marL="457200">
              <a:spcBef>
                <a:spcPts val="0"/>
              </a:spcBef>
              <a:buChar char="➔"/>
            </a:pPr>
            <a:r>
              <a:rPr lang="en"/>
              <a:t>Mobile-Dev : Java ( Android ), Cordova-Ionic ( Cross-Platform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57450" y="52900"/>
            <a:ext cx="8520599" cy="572699"/>
          </a:xfrm>
          <a:prstGeom prst="rect">
            <a:avLst/>
          </a:prstGeom>
        </p:spPr>
        <p:txBody>
          <a:bodyPr anchorCtr="0" anchor="t" bIns="91425" lIns="91425" rIns="91425" tIns="91425">
            <a:noAutofit/>
          </a:bodyPr>
          <a:lstStyle/>
          <a:p>
            <a:pPr algn="ctr">
              <a:spcBef>
                <a:spcPts val="0"/>
              </a:spcBef>
              <a:buNone/>
            </a:pPr>
            <a:r>
              <a:rPr lang="en"/>
              <a:t>Who will use Movieo ?</a:t>
            </a:r>
          </a:p>
        </p:txBody>
      </p:sp>
      <p:sp>
        <p:nvSpPr>
          <p:cNvPr id="113" name="Shape 113"/>
          <p:cNvSpPr txBox="1"/>
          <p:nvPr>
            <p:ph idx="1" type="body"/>
          </p:nvPr>
        </p:nvSpPr>
        <p:spPr>
          <a:xfrm>
            <a:off x="311700" y="625600"/>
            <a:ext cx="8520599" cy="1211099"/>
          </a:xfrm>
          <a:prstGeom prst="rect">
            <a:avLst/>
          </a:prstGeom>
        </p:spPr>
        <p:txBody>
          <a:bodyPr anchorCtr="0" anchor="t" bIns="91425" lIns="91425" rIns="91425" tIns="91425">
            <a:noAutofit/>
          </a:bodyPr>
          <a:lstStyle/>
          <a:p>
            <a:pPr algn="ctr">
              <a:spcBef>
                <a:spcPts val="0"/>
              </a:spcBef>
              <a:buNone/>
            </a:pPr>
            <a:r>
              <a:rPr lang="en" sz="7200">
                <a:latin typeface="Droid Serif"/>
                <a:ea typeface="Droid Serif"/>
                <a:cs typeface="Droid Serif"/>
                <a:sym typeface="Droid Serif"/>
              </a:rPr>
              <a:t>EVERYONE!</a:t>
            </a:r>
          </a:p>
        </p:txBody>
      </p:sp>
      <p:pic>
        <p:nvPicPr>
          <p:cNvPr id="114" name="Shape 114"/>
          <p:cNvPicPr preferRelativeResize="0"/>
          <p:nvPr/>
        </p:nvPicPr>
        <p:blipFill>
          <a:blip r:embed="rId3">
            <a:alphaModFix/>
          </a:blip>
          <a:stretch>
            <a:fillRect/>
          </a:stretch>
        </p:blipFill>
        <p:spPr>
          <a:xfrm>
            <a:off x="2034312" y="1888300"/>
            <a:ext cx="5166874" cy="29369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